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91" r:id="rId4"/>
    <p:sldId id="263" r:id="rId5"/>
    <p:sldId id="258" r:id="rId6"/>
    <p:sldId id="285" r:id="rId7"/>
    <p:sldId id="260" r:id="rId8"/>
  </p:sldIdLst>
  <p:sldSz cx="10080625" cy="7559675"/>
  <p:notesSz cx="7559675" cy="10691813"/>
  <p:embeddedFontLst>
    <p:embeddedFont>
      <p:font typeface="Lato" charset="-18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638" y="-18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4" cy="40094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661691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9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5152680" y="4058639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504000" y="4058639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6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9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9071999" cy="4384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504000" y="1768680"/>
            <a:ext cx="9071999" cy="4384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2" name="Shape 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92480" y="1768680"/>
            <a:ext cx="5494680" cy="4384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92480" y="1768680"/>
            <a:ext cx="5494680" cy="4384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9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9071999" cy="4384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9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4426920" cy="4384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5152680" y="1768680"/>
            <a:ext cx="4426920" cy="4384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9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504000" y="301319"/>
            <a:ext cx="9071999" cy="5850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9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504000" y="4058639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5152680" y="1768680"/>
            <a:ext cx="4426920" cy="4384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9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4426920" cy="4384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5152680" y="4058639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9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5152680" y="176868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504000" y="4058639"/>
            <a:ext cx="9071999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9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9071999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504000" y="4058639"/>
            <a:ext cx="9071999" cy="2090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9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9071999" cy="4384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0" y="0"/>
            <a:ext cx="10078559" cy="7557480"/>
          </a:xfrm>
          <a:prstGeom prst="rect">
            <a:avLst/>
          </a:prstGeom>
          <a:solidFill>
            <a:srgbClr val="0073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2480" y="0"/>
            <a:ext cx="9273239" cy="697932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/>
          <p:nvPr/>
        </p:nvSpPr>
        <p:spPr>
          <a:xfrm>
            <a:off x="0" y="6012000"/>
            <a:ext cx="10077840" cy="158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l-PL" sz="2400" b="0" i="0" u="none" strike="noStrike" cap="none">
                <a:solidFill>
                  <a:srgbClr val="DDDDDD"/>
                </a:solidFill>
                <a:latin typeface="Lato"/>
                <a:ea typeface="Lato"/>
                <a:cs typeface="Lato"/>
                <a:sym typeface="Lato"/>
              </a:rPr>
              <a:t>Katowice 06-09-2016</a:t>
            </a:r>
          </a:p>
        </p:txBody>
      </p:sp>
      <p:sp>
        <p:nvSpPr>
          <p:cNvPr id="110" name="Shape 110"/>
          <p:cNvSpPr/>
          <p:nvPr/>
        </p:nvSpPr>
        <p:spPr>
          <a:xfrm>
            <a:off x="-360360" y="6511319"/>
            <a:ext cx="11015640" cy="1443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59" y="6511319"/>
            <a:ext cx="10056959" cy="108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/>
          <p:nvPr/>
        </p:nvSpPr>
        <p:spPr>
          <a:xfrm>
            <a:off x="2232000" y="6511319"/>
            <a:ext cx="4822920" cy="93959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792000" y="1620000"/>
            <a:ext cx="8638559" cy="58593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l-PL" sz="5400" b="1" i="0" u="none" strike="noStrike" cap="none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Cel </a:t>
            </a:r>
            <a:r>
              <a:rPr lang="pl-PL" sz="5400" b="1" i="0" u="none" strike="noStrike" cap="none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projektu</a:t>
            </a:r>
            <a:endParaRPr lang="pl-PL" sz="5400" b="1" i="0" u="none" strike="noStrike" cap="none" dirty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720000" y="2843640"/>
            <a:ext cx="8638559" cy="2088325"/>
          </a:xfrm>
          <a:prstGeom prst="rect">
            <a:avLst/>
          </a:prstGeom>
          <a:noFill/>
          <a:ln>
            <a:noFill/>
          </a:ln>
        </p:spPr>
        <p:txBody>
          <a:bodyPr lIns="360000" tIns="360000" rIns="360000" bIns="360000" anchor="t" anchorCtr="0">
            <a:noAutofit/>
          </a:bodyPr>
          <a:lstStyle/>
          <a:p>
            <a:pPr algn="ctr"/>
            <a:r>
              <a:rPr lang="pl-PL" sz="3200" b="1" dirty="0" smtClean="0">
                <a:solidFill>
                  <a:srgbClr val="006666"/>
                </a:solidFill>
                <a:latin typeface="Lato" panose="020B0604020202020204" charset="-18"/>
              </a:rPr>
              <a:t>Usprawnienie </a:t>
            </a:r>
            <a:r>
              <a:rPr lang="pl-PL" sz="3200" b="1" dirty="0">
                <a:solidFill>
                  <a:srgbClr val="006666"/>
                </a:solidFill>
                <a:latin typeface="Lato" panose="020B0604020202020204" charset="-18"/>
              </a:rPr>
              <a:t>procesów </a:t>
            </a:r>
            <a:r>
              <a:rPr lang="pl-PL" sz="3200" b="1" dirty="0" err="1">
                <a:solidFill>
                  <a:srgbClr val="006666"/>
                </a:solidFill>
                <a:latin typeface="Lato" panose="020B0604020202020204" charset="-18"/>
              </a:rPr>
              <a:t>inwestycyjno</a:t>
            </a:r>
            <a:r>
              <a:rPr lang="pl-PL" sz="3200" b="1" dirty="0">
                <a:solidFill>
                  <a:srgbClr val="006666"/>
                </a:solidFill>
                <a:latin typeface="Lato" panose="020B0604020202020204" charset="-18"/>
              </a:rPr>
              <a:t> – budowlanych i planowania przestrzennego, Wiedza Edukacja Rozwój</a:t>
            </a:r>
            <a:endParaRPr lang="pl-PL" sz="3200" dirty="0">
              <a:solidFill>
                <a:srgbClr val="006666"/>
              </a:solidFill>
              <a:latin typeface="Lato" panose="020B0604020202020204" charset="-1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sz="2200" b="1" i="0" u="none" strike="noStrike" cap="none" dirty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l-PL" sz="2200" b="0" i="0" u="none" strike="noStrike" cap="none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	</a:t>
            </a: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92719" y="203040"/>
            <a:ext cx="3598559" cy="520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0168" y="1560949"/>
            <a:ext cx="9071999" cy="1261799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pl-PL" sz="2800" b="1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Pracownia Badań i Innowacji Społecznych “Stocznia”</a:t>
            </a:r>
            <a:br>
              <a:rPr lang="pl-PL" sz="2800" b="1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85176" y="2403524"/>
            <a:ext cx="9071999" cy="4384079"/>
          </a:xfrm>
        </p:spPr>
        <p:txBody>
          <a:bodyPr/>
          <a:lstStyle/>
          <a:p>
            <a:pPr marL="285840" lvl="0" indent="-285840">
              <a:lnSpc>
                <a:spcPct val="150000"/>
              </a:lnSpc>
              <a:spcBef>
                <a:spcPts val="0"/>
              </a:spcBef>
              <a:buClr>
                <a:srgbClr val="007364"/>
              </a:buClr>
            </a:pPr>
            <a:r>
              <a:rPr lang="pl-PL" sz="1800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Działamy od 2009 roku na szczeblu lokalnym i ogólnopolskim</a:t>
            </a:r>
            <a:r>
              <a:rPr lang="pl-PL" sz="18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r>
              <a:rPr lang="pl-PL" sz="6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lang="pl-PL" sz="600" dirty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  <a:p>
            <a:pPr marL="285840" lvl="0" indent="-285840">
              <a:lnSpc>
                <a:spcPct val="150000"/>
              </a:lnSpc>
              <a:spcBef>
                <a:spcPts val="0"/>
              </a:spcBef>
              <a:buClr>
                <a:srgbClr val="007364"/>
              </a:buClr>
            </a:pPr>
            <a:r>
              <a:rPr lang="pl-PL" sz="1800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Gromadzimy i upowszechniamy wiedzę na temat partycypacji (m. in. za pomocą portalu partycypacjaobywatelska.pl</a:t>
            </a:r>
            <a:r>
              <a:rPr lang="pl-PL" sz="18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).</a:t>
            </a:r>
            <a:endParaRPr lang="pl-PL" sz="600" dirty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  <a:p>
            <a:pPr marL="285840" lvl="0" indent="-285840">
              <a:lnSpc>
                <a:spcPct val="150000"/>
              </a:lnSpc>
              <a:spcBef>
                <a:spcPts val="0"/>
              </a:spcBef>
              <a:buClr>
                <a:srgbClr val="007364"/>
              </a:buClr>
            </a:pPr>
            <a:r>
              <a:rPr lang="pl-PL" sz="1800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Tworzymy przestrzeń do wymiany doświadczeń i uczenia się od siebie pomiędzy przedstawicielami administracji publicznej, organizacji pozarządowych i innych zainteresowanych osób (m.in. poprzez seminaria i Fora Praktyków Partycypacji</a:t>
            </a:r>
            <a:r>
              <a:rPr lang="pl-PL" sz="18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).</a:t>
            </a:r>
            <a:endParaRPr lang="pl-PL" sz="600" dirty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  <a:p>
            <a:pPr marL="285840" lvl="0" indent="-285840">
              <a:lnSpc>
                <a:spcPct val="150000"/>
              </a:lnSpc>
              <a:spcBef>
                <a:spcPts val="0"/>
              </a:spcBef>
              <a:buClr>
                <a:srgbClr val="007364"/>
              </a:buClr>
            </a:pPr>
            <a:r>
              <a:rPr lang="pl-PL" sz="1800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Wspieramy samorządy lokalne i instytucje w projektowaniu i realizacji procesów partycypacyjnych (np. konsultacji społecznych, budżetu partycypacyjnego).</a:t>
            </a:r>
          </a:p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2000" y="6244678"/>
            <a:ext cx="5748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Shape 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92719" y="203040"/>
            <a:ext cx="3598559" cy="520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1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2000" y="-359"/>
            <a:ext cx="1582560" cy="1582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1733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790495" y="1411047"/>
            <a:ext cx="8638559" cy="58593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l-PL" sz="3200" b="1" strike="noStrike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Fundacja Napraw Sobie </a:t>
            </a:r>
            <a:r>
              <a:rPr lang="pl-PL" sz="3200" b="1" strike="noStrike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Miasto – kim jesteśmy?</a:t>
            </a:r>
            <a:endParaRPr lang="pl-PL" sz="3200" b="1" strike="noStrike" dirty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92719" y="203040"/>
            <a:ext cx="3598559" cy="52055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790495" y="1695446"/>
            <a:ext cx="8638560" cy="5290560"/>
          </a:xfrm>
          <a:prstGeom prst="rect">
            <a:avLst/>
          </a:prstGeom>
          <a:noFill/>
          <a:ln>
            <a:noFill/>
          </a:ln>
        </p:spPr>
        <p:txBody>
          <a:bodyPr lIns="360000" tIns="360000" rIns="360000" bIns="360000" anchor="t" anchorCtr="0">
            <a:noAutofit/>
          </a:bodyPr>
          <a:lstStyle/>
          <a:p>
            <a:pPr marL="285840" marR="0" lvl="0" indent="-285840" algn="just" rtl="0">
              <a:lnSpc>
                <a:spcPct val="150000"/>
              </a:lnSpc>
              <a:spcBef>
                <a:spcPts val="0"/>
              </a:spcBef>
              <a:buClr>
                <a:srgbClr val="007364"/>
              </a:buClr>
              <a:buSzPct val="100000"/>
              <a:buFont typeface="Arial"/>
              <a:buChar char="•"/>
            </a:pPr>
            <a:r>
              <a:rPr lang="pl-PL" sz="2000" strike="noStrike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Od 2012 r. zajmujemy się zagospodarowaniem i funkcjonowaniem przestrzeni miejskiej oraz zarządzaniem urbanistycznym opartym na idei włączenia w proces planowania jej właścicieli, zarządców, mieszkańców oraz użytkowników.</a:t>
            </a:r>
          </a:p>
          <a:p>
            <a:pPr marL="285840" marR="0" lvl="0" indent="-285840" algn="just" rtl="0">
              <a:lnSpc>
                <a:spcPct val="150000"/>
              </a:lnSpc>
              <a:spcBef>
                <a:spcPts val="0"/>
              </a:spcBef>
              <a:buClr>
                <a:srgbClr val="007364"/>
              </a:buClr>
              <a:buSzPct val="100000"/>
              <a:buFont typeface="Arial"/>
              <a:buChar char="•"/>
            </a:pPr>
            <a:r>
              <a:rPr lang="pl-PL" sz="2000" strike="noStrike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Zespół fundacji tworzą: urbaniści, architekci, socjolodzy miasta, organizatorzy społecznościowi, inżynierowie transportu, analitycy biznesowi, projektanci informacji wizualnej.</a:t>
            </a:r>
          </a:p>
          <a:p>
            <a:pPr marL="285840" marR="0" lvl="0" indent="-285840" algn="just" rtl="0">
              <a:lnSpc>
                <a:spcPct val="150000"/>
              </a:lnSpc>
              <a:spcBef>
                <a:spcPts val="0"/>
              </a:spcBef>
              <a:buClr>
                <a:srgbClr val="007364"/>
              </a:buClr>
              <a:buSzPct val="100000"/>
              <a:buFont typeface="Arial"/>
              <a:buChar char="•"/>
            </a:pPr>
            <a:r>
              <a:rPr lang="pl-PL" sz="2000" strike="noStrike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Realizowaliśmy lub realizujemy projekty na terenie m. in.: Katowic, Dąbrowy Górniczej, Cieszyna, Rybnika, Żor, Chorzowa, Bochni i Warszawy</a:t>
            </a:r>
            <a:r>
              <a:rPr lang="pl-PL" sz="2000" strike="noStrike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80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pl-PL" sz="1800" u="sng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www.naprawsobiemiasto.eu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None/>
            </a:pPr>
            <a:endParaRPr sz="180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5" y="275860"/>
            <a:ext cx="748799" cy="898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935856" y="1227552"/>
            <a:ext cx="8352768" cy="10077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l-PL" sz="3200" b="1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Co otrzymam?</a:t>
            </a:r>
            <a:endParaRPr lang="pl-PL" sz="3200" b="1" strike="noStrike" dirty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791840" y="1894693"/>
            <a:ext cx="8352768" cy="1128981"/>
          </a:xfrm>
          <a:prstGeom prst="rect">
            <a:avLst/>
          </a:prstGeom>
          <a:noFill/>
          <a:ln>
            <a:noFill/>
          </a:ln>
        </p:spPr>
        <p:txBody>
          <a:bodyPr lIns="360000" tIns="360000" rIns="360000" bIns="360000" anchor="t" anchorCtr="0">
            <a:noAutofit/>
          </a:bodyPr>
          <a:lstStyle/>
          <a:p>
            <a:pPr lvl="0" algn="just">
              <a:lnSpc>
                <a:spcPct val="150000"/>
              </a:lnSpc>
              <a:buClr>
                <a:srgbClr val="007364"/>
              </a:buClr>
              <a:buSzPct val="100000"/>
            </a:pPr>
            <a:endParaRPr lang="pl-PL" sz="2100" strike="noStrike" dirty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92719" y="203040"/>
            <a:ext cx="3598559" cy="5205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126"/>
          <p:cNvSpPr/>
          <p:nvPr/>
        </p:nvSpPr>
        <p:spPr>
          <a:xfrm>
            <a:off x="647824" y="1894693"/>
            <a:ext cx="8856984" cy="4549440"/>
          </a:xfrm>
          <a:prstGeom prst="rect">
            <a:avLst/>
          </a:prstGeom>
          <a:noFill/>
          <a:ln>
            <a:noFill/>
          </a:ln>
        </p:spPr>
        <p:txBody>
          <a:bodyPr lIns="360000" tIns="360000" rIns="360000" bIns="360000" anchor="t" anchorCtr="0">
            <a:noAutofit/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2 dni szkoleniowe dotyczące procesu konsultacji społecznych,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Pomoc ekspertów przy opracowaniu Indywidulanego Programu Konsultacji (IPK) zgodnie ze wzorem,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Obecność eksperta w trakcie realizacji procesów ustalonych w IPK i podsumowanie przeprowadzonego procesu,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Konsultacje e-mail i telefoniczne podczas trwania całego procesu.</a:t>
            </a:r>
          </a:p>
          <a:p>
            <a:pPr lvl="0" algn="just">
              <a:lnSpc>
                <a:spcPct val="150000"/>
              </a:lnSpc>
              <a:buClr>
                <a:srgbClr val="007364"/>
              </a:buClr>
              <a:buSzPct val="100000"/>
            </a:pPr>
            <a:endParaRPr lang="pl-PL" sz="2000" dirty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  <a:p>
            <a:pPr lvl="0" algn="just">
              <a:lnSpc>
                <a:spcPct val="150000"/>
              </a:lnSpc>
              <a:buClr>
                <a:srgbClr val="007364"/>
              </a:buClr>
              <a:buSzPct val="100000"/>
            </a:pPr>
            <a:r>
              <a:rPr lang="pl-PL" sz="2000" b="1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Opracowanie Indywidualnego Programu Konsultacji jest podstawą do przyznania grantu do kwoty 20 000,00 PLN.</a:t>
            </a:r>
            <a:endParaRPr lang="pl-PL" sz="2000" b="1" strike="noStrike" dirty="0" smtClean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3808" y="971525"/>
            <a:ext cx="9071999" cy="1261799"/>
          </a:xfrm>
        </p:spPr>
        <p:txBody>
          <a:bodyPr/>
          <a:lstStyle/>
          <a:p>
            <a:r>
              <a:rPr lang="pl-PL" sz="3200" b="1" dirty="0" smtClean="0">
                <a:solidFill>
                  <a:srgbClr val="006666"/>
                </a:solidFill>
                <a:latin typeface="Lato" panose="020B0604020202020204" charset="-18"/>
              </a:rPr>
              <a:t>Na co mogę przeznaczyć przyznany grant?</a:t>
            </a:r>
            <a:endParaRPr lang="pl-PL" sz="3200" b="1" dirty="0">
              <a:solidFill>
                <a:srgbClr val="006666"/>
              </a:solidFill>
              <a:latin typeface="Lato" panose="020B0604020202020204" charset="-18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63848" y="2195661"/>
            <a:ext cx="8424937" cy="4384079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Kampania informacyjna,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sym typeface="Lato"/>
              </a:rPr>
              <a:t>Moderator spotkań/ warsztatów z mieszkańcami, 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sym typeface="Lato"/>
              </a:rPr>
              <a:t>Przygotowanie raportu po konsultacjach,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sym typeface="Lato"/>
              </a:rPr>
              <a:t>Zakup środków trwałych na potrzeby realizacji spotkań/ warsztatów np. rzutnik.</a:t>
            </a:r>
          </a:p>
        </p:txBody>
      </p:sp>
      <p:pic>
        <p:nvPicPr>
          <p:cNvPr id="5" name="Shape 1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92719" y="203040"/>
            <a:ext cx="3598559" cy="520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42545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792001" y="1044339"/>
            <a:ext cx="8638559" cy="5756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pl-PL" sz="3200" b="1" strike="noStrike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Co muszę zrobić?</a:t>
            </a:r>
            <a:endParaRPr lang="pl-PL" sz="3200" b="1" strike="noStrike" dirty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805587" y="1475581"/>
            <a:ext cx="8496784" cy="4896544"/>
          </a:xfrm>
          <a:prstGeom prst="rect">
            <a:avLst/>
          </a:prstGeom>
          <a:noFill/>
          <a:ln>
            <a:noFill/>
          </a:ln>
        </p:spPr>
        <p:txBody>
          <a:bodyPr lIns="360000" tIns="360000" rIns="360000" bIns="360000" anchor="t" anchorCtr="0">
            <a:noAutofit/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Posiadać uchwałę inicjującą przystąpienie do opracowania MPZP, lub do </a:t>
            </a:r>
            <a:r>
              <a:rPr lang="pl-PL" sz="2000" dirty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trzech miesięcy od przystąpienia do programu </a:t>
            </a: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uchwalić ją,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Nie korzystać z innego wsparcia w ramach programu PO WER,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Oddelegować jednego pracownika-koordynatora odpowiedzialnego za przeprowadzenie procesu,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Podpisać </a:t>
            </a:r>
            <a:r>
              <a:rPr lang="pl-PL" sz="2000" b="1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deklarację</a:t>
            </a: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 współpracy po przystąpieniu do programu,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Podpisać </a:t>
            </a:r>
            <a:r>
              <a:rPr lang="pl-PL" sz="2000" b="1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umowę</a:t>
            </a: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 przy przyznawaniu grantu,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Do połowy 2018 roku zamknąć etap opracowywania MPZP, na który przeznaczony był grant,</a:t>
            </a:r>
          </a:p>
          <a:p>
            <a:pPr marL="342900" lvl="0" indent="-342900" algn="just">
              <a:lnSpc>
                <a:spcPct val="150000"/>
              </a:lnSpc>
              <a:buClr>
                <a:srgbClr val="007364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Przygotować </a:t>
            </a:r>
            <a:r>
              <a:rPr lang="pl-PL" sz="2000" b="1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sprawozdanie</a:t>
            </a:r>
            <a:r>
              <a:rPr lang="pl-PL" sz="2000" dirty="0" smtClean="0">
                <a:solidFill>
                  <a:srgbClr val="007364"/>
                </a:solidFill>
                <a:latin typeface="Lato"/>
                <a:ea typeface="Lato"/>
                <a:cs typeface="Lato"/>
                <a:sym typeface="Lato"/>
              </a:rPr>
              <a:t> z przeprowadzonego procesu.</a:t>
            </a:r>
            <a:endParaRPr lang="pl-PL" sz="2000" dirty="0">
              <a:solidFill>
                <a:srgbClr val="007364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92719" y="203040"/>
            <a:ext cx="3598559" cy="520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367</Words>
  <Application>Microsoft Office PowerPoint</Application>
  <PresentationFormat>Niestandardowy</PresentationFormat>
  <Paragraphs>37</Paragraphs>
  <Slides>7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Lato</vt:lpstr>
      <vt:lpstr>Office Theme</vt:lpstr>
      <vt:lpstr>Slajd 1</vt:lpstr>
      <vt:lpstr>Slajd 2</vt:lpstr>
      <vt:lpstr>Pracownia Badań i Innowacji Społecznych “Stocznia” </vt:lpstr>
      <vt:lpstr>Slajd 4</vt:lpstr>
      <vt:lpstr>Slajd 5</vt:lpstr>
      <vt:lpstr>Na co mogę przeznaczyć przyznany grant?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Gosia</dc:creator>
  <cp:lastModifiedBy>mid</cp:lastModifiedBy>
  <cp:revision>27</cp:revision>
  <dcterms:modified xsi:type="dcterms:W3CDTF">2017-05-08T12:53:09Z</dcterms:modified>
</cp:coreProperties>
</file>